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3" r:id="rId1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6233"/>
    <a:srgbClr val="E8C1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1644" y="6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7DBC49-CAC9-4A2F-B005-82BD8664D06C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CB9B4C-E9EC-4474-A606-ACBC10241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63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790B-B8C6-4B01-93B5-4721D4CA83B6}" type="datetimeFigureOut">
              <a:rPr lang="en-IN" smtClean="0"/>
              <a:t>10-09-2024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24D7-1575-4432-B2D8-870461F16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2125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790B-B8C6-4B01-93B5-4721D4CA83B6}" type="datetimeFigureOut">
              <a:rPr lang="en-IN" smtClean="0"/>
              <a:t>10-09-2024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24D7-1575-4432-B2D8-870461F16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8902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790B-B8C6-4B01-93B5-4721D4CA83B6}" type="datetimeFigureOut">
              <a:rPr lang="en-IN" smtClean="0"/>
              <a:t>10-09-2024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24D7-1575-4432-B2D8-870461F16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1054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790B-B8C6-4B01-93B5-4721D4CA83B6}" type="datetimeFigureOut">
              <a:rPr lang="en-IN" smtClean="0"/>
              <a:t>10-09-2024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24D7-1575-4432-B2D8-870461F16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0761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790B-B8C6-4B01-93B5-4721D4CA83B6}" type="datetimeFigureOut">
              <a:rPr lang="en-IN" smtClean="0"/>
              <a:t>10-09-2024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24D7-1575-4432-B2D8-870461F16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9386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790B-B8C6-4B01-93B5-4721D4CA83B6}" type="datetimeFigureOut">
              <a:rPr lang="en-IN" smtClean="0"/>
              <a:t>10-09-2024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24D7-1575-4432-B2D8-870461F16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552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790B-B8C6-4B01-93B5-4721D4CA83B6}" type="datetimeFigureOut">
              <a:rPr lang="en-IN" smtClean="0"/>
              <a:t>10-09-2024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24D7-1575-4432-B2D8-870461F16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3409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790B-B8C6-4B01-93B5-4721D4CA83B6}" type="datetimeFigureOut">
              <a:rPr lang="en-IN" smtClean="0"/>
              <a:t>10-09-2024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24D7-1575-4432-B2D8-870461F16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5093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790B-B8C6-4B01-93B5-4721D4CA83B6}" type="datetimeFigureOut">
              <a:rPr lang="en-IN" smtClean="0"/>
              <a:t>10-09-2024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24D7-1575-4432-B2D8-870461F16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5428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790B-B8C6-4B01-93B5-4721D4CA83B6}" type="datetimeFigureOut">
              <a:rPr lang="en-IN" smtClean="0"/>
              <a:t>10-09-2024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24D7-1575-4432-B2D8-870461F16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5004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790B-B8C6-4B01-93B5-4721D4CA83B6}" type="datetimeFigureOut">
              <a:rPr lang="en-IN" smtClean="0"/>
              <a:t>10-09-2024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24D7-1575-4432-B2D8-870461F16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309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7790B-B8C6-4B01-93B5-4721D4CA83B6}" type="datetimeFigureOut">
              <a:rPr lang="en-IN" smtClean="0"/>
              <a:t>10-09-2024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1624D7-1575-4432-B2D8-870461F16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7516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.wav"/><Relationship Id="rId7" Type="http://schemas.openxmlformats.org/officeDocument/2006/relationships/image" Target="../media/image3.png"/><Relationship Id="rId2" Type="http://schemas.microsoft.com/office/2007/relationships/media" Target="../media/media1.wav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4.pn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4.pn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4.png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4.png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4.pn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5" Type="http://schemas.openxmlformats.org/officeDocument/2006/relationships/image" Target="../media/image4.png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5" Type="http://schemas.openxmlformats.org/officeDocument/2006/relationships/image" Target="../media/image4.png"/><Relationship Id="rId4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C:\Users\PROPSHOP\Desktop\aa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3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PROPSHOP\Desktop\video\New folder\splendour-log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995" y="550011"/>
            <a:ext cx="5544616" cy="3859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5" descr="https://api.asm.skype.com/v1/objects/0-sa-d7-456f475241641b6757b6f4449ec92325/views/imgpsh_fullsize_ani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50" y="160338"/>
            <a:ext cx="1391289" cy="1436554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4318000"/>
            <a:ext cx="609600" cy="609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849459" y="4587974"/>
            <a:ext cx="3852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7A6233"/>
                </a:solidFill>
              </a:rPr>
              <a:t>www.propshop.org.in/apex-splendour</a:t>
            </a:r>
            <a:endParaRPr lang="en-US" b="1" dirty="0">
              <a:solidFill>
                <a:srgbClr val="7A6233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051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8577">
        <p:circle/>
      </p:transition>
    </mc:Choice>
    <mc:Fallback xmlns="">
      <p:transition spd="slow" advTm="8577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4318000"/>
            <a:ext cx="609600" cy="609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436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017">
        <p14:flythrough/>
      </p:transition>
    </mc:Choice>
    <mc:Fallback xmlns="">
      <p:transition spd="slow" advTm="20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-20538"/>
            <a:ext cx="9155308" cy="14401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accent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06280"/>
            <a:ext cx="8363272" cy="969326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Apex Splendour Greater Noida West</a:t>
            </a:r>
            <a:br>
              <a:rPr lang="en-US" sz="2400" b="1" dirty="0" smtClean="0">
                <a:solidFill>
                  <a:srgbClr val="002060"/>
                </a:solidFill>
              </a:rPr>
            </a:br>
            <a:r>
              <a:rPr lang="en-US" sz="2400" b="1" dirty="0" smtClean="0">
                <a:solidFill>
                  <a:srgbClr val="002060"/>
                </a:solidFill>
              </a:rPr>
              <a:t>The Ultimate Destination for Luxury Apartments</a:t>
            </a:r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5550"/>
            <a:ext cx="8229600" cy="3394472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en-US" dirty="0" smtClean="0"/>
              <a:t>One of the most luxury projects that Floral Realcon has brought for the buyers is “Apex Splendour” in Techzone 4 of Greater Noida West. This project offers 2/3 BHK luxury Residential Flats. Many reputed Design Partners have come together to bring this Exclusive Luxurious Dream Home into reality to up-bring the quality lifestyle for the buyers. Currently, this project “Apex Splendour” is under construction and offer possession in 10 month.</a:t>
            </a:r>
            <a:endParaRPr lang="en-IN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4318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59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427">
        <p14:conveyor dir="l"/>
      </p:transition>
    </mc:Choice>
    <mc:Fallback xmlns="">
      <p:transition spd="slow" advTm="342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620688" y="5956125"/>
            <a:ext cx="2664296" cy="1224137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buNone/>
            </a:pPr>
            <a:endParaRPr lang="en-IN" sz="2800" dirty="0" smtClean="0"/>
          </a:p>
          <a:p>
            <a:pPr marL="0" indent="0" algn="just">
              <a:buNone/>
            </a:pPr>
            <a:r>
              <a:rPr lang="en-IN" sz="2800" dirty="0" smtClean="0"/>
              <a:t>2 BHK + 2 Toilets Area Size: 1061 Sq. Ft.</a:t>
            </a:r>
          </a:p>
          <a:p>
            <a:pPr marL="0" indent="0" algn="just">
              <a:buNone/>
            </a:pPr>
            <a:r>
              <a:rPr lang="en-IN" sz="2800" dirty="0" smtClean="0"/>
              <a:t>2 BHK + 2 Toilets + 1 Study </a:t>
            </a:r>
            <a:r>
              <a:rPr lang="en-IN" sz="2800" dirty="0" err="1" smtClean="0"/>
              <a:t>Roo</a:t>
            </a:r>
            <a:r>
              <a:rPr lang="en-IN" sz="2800" dirty="0" smtClean="0"/>
              <a:t>-Area Size: 1153 Sq. Ft.</a:t>
            </a:r>
          </a:p>
          <a:p>
            <a:pPr marL="0" indent="0" algn="just">
              <a:buNone/>
            </a:pPr>
            <a:r>
              <a:rPr lang="en-IN" sz="2800" dirty="0" smtClean="0"/>
              <a:t>3 BHK + 2 Toilets -Area Size:  1458 Sq. Ft.</a:t>
            </a:r>
          </a:p>
          <a:p>
            <a:pPr marL="0" indent="0" algn="just">
              <a:buNone/>
            </a:pPr>
            <a:r>
              <a:rPr lang="en-IN" sz="2800" dirty="0" smtClean="0"/>
              <a:t>3 BHK + 3 Toilets + 1 Servant-Area Size: 1619 Sq. Ft</a:t>
            </a:r>
            <a:r>
              <a:rPr lang="en-IN" dirty="0" smtClean="0"/>
              <a:t>.</a:t>
            </a:r>
            <a:endParaRPr lang="en-IN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9445635"/>
              </p:ext>
            </p:extLst>
          </p:nvPr>
        </p:nvGraphicFramePr>
        <p:xfrm>
          <a:off x="467544" y="843558"/>
          <a:ext cx="8208912" cy="38678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8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63460">
                <a:tc>
                  <a:txBody>
                    <a:bodyPr/>
                    <a:lstStyle/>
                    <a:p>
                      <a:pPr algn="ctr"/>
                      <a:r>
                        <a:rPr lang="en-IN" sz="3600" b="1" dirty="0" smtClean="0">
                          <a:solidFill>
                            <a:srgbClr val="002060"/>
                          </a:solidFill>
                        </a:rPr>
                        <a:t>Floor Plan</a:t>
                      </a:r>
                      <a:endParaRPr lang="en-IN" sz="3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0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 smtClean="0"/>
                        <a:t>2 BHK + 2 Toilets Area Size: 1061 Sq. Ft.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40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IN" sz="1800" dirty="0" smtClean="0"/>
                        <a:t> </a:t>
                      </a:r>
                      <a:r>
                        <a:rPr lang="en-IN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BHK + 2 Toilets + Study Room-Area Size: 1153 Sq. Ft.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072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IN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BHK + 2 Toilets -Area Size:  1237 Sq. Ft.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07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IN" sz="1800" dirty="0" smtClean="0"/>
                        <a:t> </a:t>
                      </a:r>
                      <a:r>
                        <a:rPr lang="en-IN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BHK + 2 Toilets + Study Room-Area Size: 1320 Sq. Ft.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407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 BHK + 2 Toilets -Area Size:  1458 Sq. Ft.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407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 BHK + 3 Toilets + Servant-Area Size: 1619 Sq. Ft.</a:t>
                      </a:r>
                      <a:endParaRPr lang="en-IN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4318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734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3">
        <p14:prism isContent="1"/>
      </p:transition>
    </mc:Choice>
    <mc:Fallback xmlns="">
      <p:transition spd="slow" advTm="9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7784" y="267494"/>
            <a:ext cx="3384376" cy="720081"/>
          </a:xfrm>
        </p:spPr>
        <p:txBody>
          <a:bodyPr>
            <a:noAutofit/>
          </a:bodyPr>
          <a:lstStyle/>
          <a:p>
            <a:r>
              <a:rPr lang="en-IN" sz="2400" b="1" dirty="0" smtClean="0">
                <a:solidFill>
                  <a:srgbClr val="002060"/>
                </a:solidFill>
              </a:rPr>
              <a:t> Floor Plan</a:t>
            </a:r>
            <a:br>
              <a:rPr lang="en-IN" sz="2400" b="1" dirty="0" smtClean="0">
                <a:solidFill>
                  <a:srgbClr val="002060"/>
                </a:solidFill>
              </a:rPr>
            </a:br>
            <a:r>
              <a:rPr lang="en-IN" sz="2400" b="1" dirty="0">
                <a:solidFill>
                  <a:srgbClr val="002060"/>
                </a:solidFill>
              </a:rPr>
              <a:t> </a:t>
            </a:r>
            <a:r>
              <a:rPr lang="en-IN" sz="2400" b="1" dirty="0" smtClean="0">
                <a:solidFill>
                  <a:srgbClr val="002060"/>
                </a:solidFill>
              </a:rPr>
              <a:t>    1061 Sq. Ft</a:t>
            </a:r>
            <a:endParaRPr lang="en-IN" sz="2400" b="1" dirty="0">
              <a:solidFill>
                <a:srgbClr val="00206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820" y="1200150"/>
            <a:ext cx="5582360" cy="3394075"/>
          </a:xfr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4318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59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8">
        <p14:prism isInverted="1"/>
      </p:transition>
    </mc:Choice>
    <mc:Fallback xmlns="">
      <p:transition spd="slow" advTm="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800" y="267494"/>
            <a:ext cx="3384376" cy="720081"/>
          </a:xfrm>
        </p:spPr>
        <p:txBody>
          <a:bodyPr>
            <a:noAutofit/>
          </a:bodyPr>
          <a:lstStyle/>
          <a:p>
            <a:r>
              <a:rPr lang="en-IN" sz="2400" b="1" dirty="0" smtClean="0">
                <a:solidFill>
                  <a:srgbClr val="002060"/>
                </a:solidFill>
              </a:rPr>
              <a:t>Floor Plan</a:t>
            </a:r>
            <a:br>
              <a:rPr lang="en-IN" sz="2400" b="1" dirty="0" smtClean="0">
                <a:solidFill>
                  <a:srgbClr val="002060"/>
                </a:solidFill>
              </a:rPr>
            </a:br>
            <a:r>
              <a:rPr lang="en-IN" sz="2400" b="1" dirty="0" smtClean="0">
                <a:solidFill>
                  <a:srgbClr val="002060"/>
                </a:solidFill>
              </a:rPr>
              <a:t>1153 </a:t>
            </a:r>
            <a:r>
              <a:rPr lang="en-IN" sz="2400" dirty="0" smtClean="0">
                <a:solidFill>
                  <a:srgbClr val="002060"/>
                </a:solidFill>
              </a:rPr>
              <a:t>Sq</a:t>
            </a:r>
            <a:r>
              <a:rPr lang="en-IN" sz="2400" b="1" dirty="0" smtClean="0">
                <a:solidFill>
                  <a:srgbClr val="002060"/>
                </a:solidFill>
              </a:rPr>
              <a:t>. Ft</a:t>
            </a:r>
            <a:endParaRPr lang="en-IN" sz="2400" b="1" dirty="0">
              <a:solidFill>
                <a:srgbClr val="00206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820" y="1200150"/>
            <a:ext cx="5582360" cy="3394075"/>
          </a:xfr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4318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83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166">
        <p14:doors dir="vert"/>
      </p:transition>
    </mc:Choice>
    <mc:Fallback xmlns="">
      <p:transition spd="slow" advTm="11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7784" y="339502"/>
            <a:ext cx="3384376" cy="720081"/>
          </a:xfrm>
        </p:spPr>
        <p:txBody>
          <a:bodyPr>
            <a:noAutofit/>
          </a:bodyPr>
          <a:lstStyle/>
          <a:p>
            <a:r>
              <a:rPr lang="en-IN" sz="2400" b="1" dirty="0" smtClean="0">
                <a:solidFill>
                  <a:srgbClr val="002060"/>
                </a:solidFill>
              </a:rPr>
              <a:t>Floor Plan</a:t>
            </a:r>
            <a:br>
              <a:rPr lang="en-IN" sz="2400" b="1" dirty="0" smtClean="0">
                <a:solidFill>
                  <a:srgbClr val="002060"/>
                </a:solidFill>
              </a:rPr>
            </a:br>
            <a:r>
              <a:rPr lang="en-IN" sz="2400" b="1" dirty="0" smtClean="0">
                <a:solidFill>
                  <a:srgbClr val="002060"/>
                </a:solidFill>
              </a:rPr>
              <a:t>1237 Sq. Ft</a:t>
            </a:r>
            <a:endParaRPr lang="en-IN" sz="2400" b="1" dirty="0">
              <a:solidFill>
                <a:srgbClr val="00206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820" y="1200150"/>
            <a:ext cx="5582360" cy="3394075"/>
          </a:xfr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4318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46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1173">
        <p14:pan dir="u"/>
      </p:transition>
    </mc:Choice>
    <mc:Fallback xmlns="">
      <p:transition spd="slow" advTm="117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5816" y="267494"/>
            <a:ext cx="3384376" cy="720081"/>
          </a:xfrm>
        </p:spPr>
        <p:txBody>
          <a:bodyPr>
            <a:noAutofit/>
          </a:bodyPr>
          <a:lstStyle/>
          <a:p>
            <a:r>
              <a:rPr lang="en-IN" sz="2400" b="1" dirty="0" smtClean="0">
                <a:solidFill>
                  <a:srgbClr val="002060"/>
                </a:solidFill>
              </a:rPr>
              <a:t>Floor Plan</a:t>
            </a:r>
            <a:br>
              <a:rPr lang="en-IN" sz="2400" b="1" dirty="0" smtClean="0">
                <a:solidFill>
                  <a:srgbClr val="002060"/>
                </a:solidFill>
              </a:rPr>
            </a:br>
            <a:r>
              <a:rPr lang="en-IN" sz="2400" b="1" dirty="0" smtClean="0">
                <a:solidFill>
                  <a:srgbClr val="002060"/>
                </a:solidFill>
              </a:rPr>
              <a:t>1320 Sq. Ft</a:t>
            </a:r>
            <a:endParaRPr lang="en-IN" sz="2400" b="1" dirty="0">
              <a:solidFill>
                <a:srgbClr val="00206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820" y="1200150"/>
            <a:ext cx="5582360" cy="3394075"/>
          </a:xfr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4318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240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">
        <p14:gallery dir="l"/>
      </p:transition>
    </mc:Choice>
    <mc:Fallback xmlns="">
      <p:transition spd="slow" advTm="1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832" y="267494"/>
            <a:ext cx="3384376" cy="720081"/>
          </a:xfrm>
        </p:spPr>
        <p:txBody>
          <a:bodyPr>
            <a:noAutofit/>
          </a:bodyPr>
          <a:lstStyle/>
          <a:p>
            <a:r>
              <a:rPr lang="en-IN" sz="2400" b="1" dirty="0" smtClean="0">
                <a:solidFill>
                  <a:srgbClr val="002060"/>
                </a:solidFill>
              </a:rPr>
              <a:t>Floor Plan </a:t>
            </a:r>
            <a:br>
              <a:rPr lang="en-IN" sz="2400" b="1" dirty="0" smtClean="0">
                <a:solidFill>
                  <a:srgbClr val="002060"/>
                </a:solidFill>
              </a:rPr>
            </a:br>
            <a:r>
              <a:rPr lang="en-IN" sz="2400" b="1" dirty="0" smtClean="0">
                <a:solidFill>
                  <a:srgbClr val="002060"/>
                </a:solidFill>
              </a:rPr>
              <a:t>1458 Sq. Ft</a:t>
            </a:r>
            <a:endParaRPr lang="en-IN" sz="2400" b="1" dirty="0">
              <a:solidFill>
                <a:srgbClr val="00206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820" y="1200150"/>
            <a:ext cx="5582360" cy="3394075"/>
          </a:xfr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4318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17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295">
        <p14:switch dir="r"/>
      </p:transition>
    </mc:Choice>
    <mc:Fallback xmlns="">
      <p:transition spd="slow" advTm="2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3808" y="339502"/>
            <a:ext cx="3384376" cy="720081"/>
          </a:xfrm>
        </p:spPr>
        <p:txBody>
          <a:bodyPr>
            <a:noAutofit/>
          </a:bodyPr>
          <a:lstStyle/>
          <a:p>
            <a:r>
              <a:rPr lang="en-IN" sz="2400" b="1" dirty="0" smtClean="0">
                <a:solidFill>
                  <a:srgbClr val="002060"/>
                </a:solidFill>
              </a:rPr>
              <a:t>Floor Plan</a:t>
            </a:r>
            <a:br>
              <a:rPr lang="en-IN" sz="2400" b="1" dirty="0" smtClean="0">
                <a:solidFill>
                  <a:srgbClr val="002060"/>
                </a:solidFill>
              </a:rPr>
            </a:br>
            <a:r>
              <a:rPr lang="en-IN" sz="2400" b="1" dirty="0" smtClean="0">
                <a:solidFill>
                  <a:srgbClr val="002060"/>
                </a:solidFill>
              </a:rPr>
              <a:t>1619 Sq. Ft</a:t>
            </a:r>
            <a:endParaRPr lang="en-IN" sz="2400" b="1" dirty="0">
              <a:solidFill>
                <a:srgbClr val="00206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820" y="1200150"/>
            <a:ext cx="5582360" cy="3394075"/>
          </a:xfr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4318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4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846">
        <p14:vortex dir="r"/>
      </p:transition>
    </mc:Choice>
    <mc:Fallback xmlns="">
      <p:transition spd="slow" advTm="8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-2844824" y="4227934"/>
            <a:ext cx="1944216" cy="2163687"/>
          </a:xfrm>
        </p:spPr>
        <p:txBody>
          <a:bodyPr>
            <a:normAutofit fontScale="25000" lnSpcReduction="20000"/>
          </a:bodyPr>
          <a:lstStyle/>
          <a:p>
            <a:r>
              <a:rPr lang="en-IN" dirty="0" smtClean="0"/>
              <a:t>2&amp;3BHK Luxury Apartments</a:t>
            </a:r>
          </a:p>
          <a:p>
            <a:r>
              <a:rPr lang="en-IN" dirty="0" smtClean="0"/>
              <a:t>Possession Soon.</a:t>
            </a:r>
          </a:p>
          <a:p>
            <a:r>
              <a:rPr lang="en-IN" dirty="0" smtClean="0"/>
              <a:t>Located in Techzone 4 of Greater Noida West</a:t>
            </a:r>
          </a:p>
          <a:p>
            <a:r>
              <a:rPr lang="en-IN" dirty="0" smtClean="0"/>
              <a:t>A Dream Home by Apex Floral</a:t>
            </a:r>
          </a:p>
          <a:p>
            <a:r>
              <a:rPr lang="en-IN" dirty="0" smtClean="0"/>
              <a:t>Inbuilt Shopping Plaza.</a:t>
            </a:r>
          </a:p>
          <a:p>
            <a:r>
              <a:rPr lang="en-IN" dirty="0" smtClean="0"/>
              <a:t>Prime Location and awesome view due to low density.</a:t>
            </a:r>
          </a:p>
          <a:p>
            <a:r>
              <a:rPr lang="en-IN" dirty="0" smtClean="0"/>
              <a:t>Landscaped Garden, Park, etc.</a:t>
            </a:r>
          </a:p>
          <a:p>
            <a:r>
              <a:rPr lang="en-IN" dirty="0" smtClean="0"/>
              <a:t>Fun Park, Kids Zone, Badminton, Basketball etc.</a:t>
            </a:r>
          </a:p>
          <a:p>
            <a:r>
              <a:rPr lang="en-IN" dirty="0" smtClean="0"/>
              <a:t>24/7 Hi-Tech Security, Water, Power etc.</a:t>
            </a:r>
          </a:p>
          <a:p>
            <a:r>
              <a:rPr lang="en-IN" dirty="0" smtClean="0"/>
              <a:t>RERA No.: UPRERAPRJ10243.</a:t>
            </a:r>
            <a:endParaRPr lang="en-IN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559980"/>
              </p:ext>
            </p:extLst>
          </p:nvPr>
        </p:nvGraphicFramePr>
        <p:xfrm>
          <a:off x="251520" y="123478"/>
          <a:ext cx="8712968" cy="48270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129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0725">
                <a:tc>
                  <a:txBody>
                    <a:bodyPr/>
                    <a:lstStyle/>
                    <a:p>
                      <a:pPr algn="ctr"/>
                      <a:r>
                        <a:rPr lang="en-IN" sz="3200" b="1" dirty="0" smtClean="0">
                          <a:solidFill>
                            <a:srgbClr val="002060"/>
                          </a:solidFill>
                        </a:rPr>
                        <a:t>Project Highlights</a:t>
                      </a:r>
                      <a:endParaRPr lang="en-IN" sz="3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888">
                <a:tc>
                  <a:txBody>
                    <a:bodyPr/>
                    <a:lstStyle/>
                    <a:p>
                      <a:pPr marL="342900" indent="-342900" algn="l">
                        <a:buFont typeface="Arial" pitchFamily="34" charset="0"/>
                        <a:buChar char="•"/>
                      </a:pPr>
                      <a:r>
                        <a:rPr lang="en-IN" sz="2000" dirty="0" smtClean="0"/>
                        <a:t>2&amp;3BHK Luxury Apartments.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888"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IN" sz="2000" dirty="0" smtClean="0"/>
                        <a:t>Possession Soon.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888"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IN" sz="2000" dirty="0" smtClean="0"/>
                        <a:t>Located in Techzone 4 of Greater Noida West.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888"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IN" sz="2000" dirty="0" smtClean="0"/>
                        <a:t>A Dream Home by Apex Floral.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888"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IN" sz="2000" dirty="0" smtClean="0"/>
                        <a:t>Inbuilt Shopping Plaza.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951"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IN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Prime</a:t>
                      </a:r>
                      <a:r>
                        <a:rPr lang="en-IN" sz="2000" dirty="0" smtClean="0"/>
                        <a:t> Location and awesome view due to low density.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888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IN" sz="2000" dirty="0" smtClean="0"/>
                        <a:t>Landscaped Garden, Park, etc.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6888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IN" sz="2000" dirty="0" smtClean="0"/>
                        <a:t>Fun Park, Kids Zone, Badminton, Basketball etc.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6888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IN" sz="2000" dirty="0" smtClean="0"/>
                        <a:t>24/7 Hi-Tech Security, Water, Power etc.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6888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IN" sz="2000" dirty="0" smtClean="0"/>
                        <a:t>RERA No.: UPRERAPRJ10243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4318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55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605">
        <p14:ripple/>
      </p:transition>
    </mc:Choice>
    <mc:Fallback xmlns="">
      <p:transition spd="slow" advTm="60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-2844824" y="4227934"/>
            <a:ext cx="1944216" cy="2163687"/>
          </a:xfrm>
        </p:spPr>
        <p:txBody>
          <a:bodyPr>
            <a:normAutofit fontScale="25000" lnSpcReduction="20000"/>
          </a:bodyPr>
          <a:lstStyle/>
          <a:p>
            <a:r>
              <a:rPr lang="en-IN" dirty="0" smtClean="0"/>
              <a:t>2&amp;3BHK Luxury Apartments</a:t>
            </a:r>
          </a:p>
          <a:p>
            <a:r>
              <a:rPr lang="en-IN" dirty="0" smtClean="0"/>
              <a:t>Possession Soon.</a:t>
            </a:r>
          </a:p>
          <a:p>
            <a:r>
              <a:rPr lang="en-IN" dirty="0" smtClean="0"/>
              <a:t>Located in Techzone 4 of Greater Noida West</a:t>
            </a:r>
          </a:p>
          <a:p>
            <a:r>
              <a:rPr lang="en-IN" dirty="0" smtClean="0"/>
              <a:t>A Dream Home by Apex Floral</a:t>
            </a:r>
          </a:p>
          <a:p>
            <a:r>
              <a:rPr lang="en-IN" dirty="0" smtClean="0"/>
              <a:t>Inbuilt Shopping Plaza.</a:t>
            </a:r>
          </a:p>
          <a:p>
            <a:r>
              <a:rPr lang="en-IN" dirty="0" smtClean="0"/>
              <a:t>Prime Location and awesome view due to low density.</a:t>
            </a:r>
          </a:p>
          <a:p>
            <a:r>
              <a:rPr lang="en-IN" dirty="0" smtClean="0"/>
              <a:t>Landscaped Garden, Park, etc.</a:t>
            </a:r>
          </a:p>
          <a:p>
            <a:r>
              <a:rPr lang="en-IN" dirty="0" smtClean="0"/>
              <a:t>Fun Park, Kids Zone, Badminton, Basketball etc.</a:t>
            </a:r>
          </a:p>
          <a:p>
            <a:r>
              <a:rPr lang="en-IN" dirty="0" smtClean="0"/>
              <a:t>24/7 Hi-Tech Security, Water, Power etc.</a:t>
            </a:r>
          </a:p>
          <a:p>
            <a:r>
              <a:rPr lang="en-IN" dirty="0" smtClean="0"/>
              <a:t>RERA No.: UPRERAPRJ10243.</a:t>
            </a:r>
            <a:endParaRPr lang="en-IN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8586097"/>
              </p:ext>
            </p:extLst>
          </p:nvPr>
        </p:nvGraphicFramePr>
        <p:xfrm>
          <a:off x="107503" y="89292"/>
          <a:ext cx="8928993" cy="45571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289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4584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002060"/>
                          </a:solidFill>
                        </a:rPr>
                        <a:t>Location Benefits</a:t>
                      </a:r>
                      <a:endParaRPr lang="en-US" sz="3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394">
                <a:tc>
                  <a:txBody>
                    <a:bodyPr/>
                    <a:lstStyle/>
                    <a:p>
                      <a:pPr marL="342900" indent="-342900" algn="l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One of the popular commercial hubs in Greater Noida West, Techzone 4 is home to Artha SEZ &amp; Airvil Intellicity.</a:t>
                      </a:r>
                      <a:endParaRPr lang="en-IN" sz="16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016"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NSEZ, Sector-132 and Sector-62 Noida are other commercial hubs from this locale within 12-14 km.</a:t>
                      </a:r>
                      <a:endParaRPr lang="en-IN" sz="16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The area is located in proximity to Taj Highway, which further provides access to NH-24.</a:t>
                      </a:r>
                      <a:endParaRPr lang="en-IN" sz="16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726"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Popular schools such as Ryan International, Pacific World School &amp; Sarvottam International School.</a:t>
                      </a:r>
                      <a:endParaRPr lang="en-IN" sz="16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797"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About 3-4 km from Yatharth Multispecialty &amp; NIX Multispecialty hospitals.</a:t>
                      </a:r>
                      <a:endParaRPr lang="en-IN" sz="16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7394"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Provides immediate access to Gaur City Mall, whereas Logix City Centre is located at a distance of 9 km.</a:t>
                      </a:r>
                      <a:endParaRPr lang="en-IN" sz="16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797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600" dirty="0" smtClean="0"/>
                        <a:t>Techzone 4 is only 13 km from Ghaziabad Railway Station via Taj Highway.</a:t>
                      </a:r>
                      <a:endParaRPr lang="en-IN" sz="16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7394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IN" sz="1600" dirty="0" smtClean="0"/>
                        <a:t>Indira Gandhi International Airport is located at a distance of 40 km from Techzone 4 via Barapullah Setu.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4318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95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3"/>
    </mc:Choice>
    <mc:Fallback xmlns="">
      <p:transition spd="slow" advTm="8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800" y="267494"/>
            <a:ext cx="3816424" cy="699541"/>
          </a:xfrm>
        </p:spPr>
        <p:txBody>
          <a:bodyPr>
            <a:noAutofit/>
          </a:bodyPr>
          <a:lstStyle/>
          <a:p>
            <a:pPr algn="l"/>
            <a:r>
              <a:rPr lang="en-IN" sz="2800" b="1" dirty="0" smtClean="0">
                <a:solidFill>
                  <a:srgbClr val="002060"/>
                </a:solidFill>
              </a:rPr>
              <a:t>LOCATION MAP</a:t>
            </a:r>
            <a:endParaRPr lang="en-IN" sz="2800" b="1" dirty="0">
              <a:solidFill>
                <a:srgbClr val="00206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101785" y="1200150"/>
            <a:ext cx="4940429" cy="3394075"/>
          </a:xfr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4318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73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83">
        <p14:prism isContent="1" isInverted="1"/>
      </p:transition>
    </mc:Choice>
    <mc:Fallback xmlns="">
      <p:transition spd="slow" advTm="28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5776" y="267494"/>
            <a:ext cx="3816424" cy="699541"/>
          </a:xfrm>
        </p:spPr>
        <p:txBody>
          <a:bodyPr>
            <a:noAutofit/>
          </a:bodyPr>
          <a:lstStyle/>
          <a:p>
            <a:r>
              <a:rPr lang="en-IN" sz="3600" b="1" dirty="0" smtClean="0">
                <a:solidFill>
                  <a:srgbClr val="002060"/>
                </a:solidFill>
              </a:rPr>
              <a:t>SITE PLAN</a:t>
            </a:r>
            <a:endParaRPr lang="en-IN" sz="3600" b="1" dirty="0">
              <a:solidFill>
                <a:srgbClr val="00206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763688" y="1050392"/>
            <a:ext cx="5616624" cy="4093108"/>
          </a:xfr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4318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569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"/>
    </mc:Choice>
    <mc:Fallback xmlns="">
      <p:transition spd="slow" advTm="6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86" y="1707654"/>
            <a:ext cx="7938628" cy="17144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843808" y="413251"/>
            <a:ext cx="34563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rgbClr val="002060"/>
                </a:solidFill>
              </a:rPr>
              <a:t>THANK YOU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47298" y="3835722"/>
            <a:ext cx="34454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www.propshop.org.in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19405" y="4450055"/>
            <a:ext cx="35012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</a:rPr>
              <a:t>CALL US : +91 9643353535</a:t>
            </a:r>
            <a:endParaRPr lang="en-US" sz="2400" dirty="0">
              <a:solidFill>
                <a:srgbClr val="002060"/>
              </a:solidFill>
            </a:endParaRPr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4318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5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138">
        <p14:pan dir="u"/>
      </p:transition>
    </mc:Choice>
    <mc:Fallback xmlns="">
      <p:transition spd="slow" advTm="1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311</TotalTime>
  <Words>634</Words>
  <Application>Microsoft Office PowerPoint</Application>
  <PresentationFormat>On-screen Show (16:9)</PresentationFormat>
  <Paragraphs>66</Paragraphs>
  <Slides>15</Slides>
  <Notes>0</Notes>
  <HiddenSlides>0</HiddenSlides>
  <MMClips>15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Apex Splendour Greater Noida West The Ultimate Destination for Luxury Apartments</vt:lpstr>
      <vt:lpstr>PowerPoint Presentation</vt:lpstr>
      <vt:lpstr> Floor Plan      1061 Sq. Ft</vt:lpstr>
      <vt:lpstr>Floor Plan 1153 Sq. Ft</vt:lpstr>
      <vt:lpstr>Floor Plan 1237 Sq. Ft</vt:lpstr>
      <vt:lpstr>Floor Plan 1320 Sq. Ft</vt:lpstr>
      <vt:lpstr>Floor Plan  1458 Sq. Ft</vt:lpstr>
      <vt:lpstr>Floor Plan 1619 Sq. Ft</vt:lpstr>
      <vt:lpstr>PowerPoint Presentation</vt:lpstr>
      <vt:lpstr>PowerPoint Presentation</vt:lpstr>
      <vt:lpstr>LOCATION MAP</vt:lpstr>
      <vt:lpstr>SITE PLAN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PROPSHOP</dc:creator>
  <cp:lastModifiedBy>Prop-Shop</cp:lastModifiedBy>
  <cp:revision>38</cp:revision>
  <dcterms:created xsi:type="dcterms:W3CDTF">2023-08-19T05:34:25Z</dcterms:created>
  <dcterms:modified xsi:type="dcterms:W3CDTF">2024-09-10T05:55:12Z</dcterms:modified>
</cp:coreProperties>
</file>